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0" r:id="rId7"/>
    <p:sldId id="271" r:id="rId8"/>
    <p:sldId id="261" r:id="rId9"/>
    <p:sldId id="262" r:id="rId10"/>
    <p:sldId id="263" r:id="rId11"/>
    <p:sldId id="264" r:id="rId12"/>
    <p:sldId id="267" r:id="rId13"/>
    <p:sldId id="265" r:id="rId14"/>
    <p:sldId id="266"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8E36636D-D922-432D-A958-524484B5923D}" type="datetimeFigureOut">
              <a:rPr/>
              <a:pPr/>
              <a:t>3/28/2008</a:t>
            </a:fld>
            <a:endParaRPr dirty="0"/>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dirty="0"/>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DF28FB93-0A08-4E7D-8E63-9EFA29F1E093}" type="slidenum">
              <a:rPr/>
              <a:pPr/>
              <a:t>‹#›</a:t>
            </a:fld>
            <a:endParaRPr dirty="0"/>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a:pPr/>
              <a:t>3/28/2008</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DF28FB93-0A08-4E7D-8E63-9EFA29F1E093}" type="slidenum">
              <a:rPr/>
              <a:pPr/>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a:pPr/>
              <a:t>3/28/2008</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a:xfrm>
            <a:off x="7848600" y="533400"/>
            <a:ext cx="762000" cy="609600"/>
          </a:xfrm>
        </p:spPr>
        <p:txBody>
          <a:bodyPr/>
          <a:lstStyle/>
          <a:p>
            <a:fld id="{DF28FB93-0A08-4E7D-8E63-9EFA29F1E093}" type="slidenum">
              <a:rPr/>
              <a:pPr/>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8E36636D-D922-432D-A958-524484B5923D}" type="datetimeFigureOut">
              <a:rPr/>
              <a:pPr/>
              <a:t>3/28/2008</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DF28FB93-0A08-4E7D-8E63-9EFA29F1E093}" type="slidenum">
              <a:rPr/>
              <a:pPr/>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dirty="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fld id="{8E36636D-D922-432D-A958-524484B5923D}" type="datetimeFigureOut">
              <a:rPr/>
              <a:pPr/>
              <a:t>3/28/2008</a:t>
            </a:fld>
            <a:endParaRPr dirty="0"/>
          </a:p>
        </p:txBody>
      </p:sp>
      <p:sp>
        <p:nvSpPr>
          <p:cNvPr id="5" name="Footer Placeholder 4"/>
          <p:cNvSpPr>
            <a:spLocks noGrp="1"/>
          </p:cNvSpPr>
          <p:nvPr>
            <p:ph type="ftr" sz="quarter" idx="11"/>
          </p:nvPr>
        </p:nvSpPr>
        <p:spPr>
          <a:xfrm>
            <a:off x="1892808" y="6556248"/>
            <a:ext cx="1673352" cy="228600"/>
          </a:xfrm>
        </p:spPr>
        <p:txBody>
          <a:bodyPr/>
          <a:lstStyle/>
          <a:p>
            <a:endParaRPr dirty="0"/>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DF28FB93-0A08-4E7D-8E63-9EFA29F1E093}" type="slidenum">
              <a:rPr/>
              <a:pPr/>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8E36636D-D922-432D-A958-524484B5923D}" type="datetimeFigureOut">
              <a:rPr/>
              <a:pPr/>
              <a:t>3/28/2008</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DF28FB93-0A08-4E7D-8E63-9EFA29F1E093}" type="slidenum">
              <a:rPr/>
              <a:pPr/>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8E36636D-D922-432D-A958-524484B5923D}" type="datetimeFigureOut">
              <a:rPr/>
              <a:pPr/>
              <a:t>3/28/2008</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DF28FB93-0A08-4E7D-8E63-9EFA29F1E093}" type="slidenum">
              <a:rPr/>
              <a:pPr/>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6" name="Group 10"/>
          <p:cNvGrpSpPr/>
          <p:nvPr/>
        </p:nvGrpSpPr>
        <p:grpSpPr>
          <a:xfrm>
            <a:off x="0" y="0"/>
            <a:ext cx="9144000" cy="1676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dirty="0">
                <a:solidFill>
                  <a:schemeClr val="lt1"/>
                </a:solidFill>
                <a:latin typeface="+mn-lt"/>
                <a:ea typeface="+mn-ea"/>
                <a:cs typeface="+mn-cs"/>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Oval 9"/>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8E36636D-D922-432D-A958-524484B5923D}" type="datetimeFigureOut">
              <a:rPr/>
              <a:pPr/>
              <a:t>3/28/2008</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DF28FB93-0A08-4E7D-8E63-9EFA29F1E093}" type="slidenum">
              <a:rPr/>
              <a:pPr/>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2" name="Date Placeholder 1"/>
          <p:cNvSpPr>
            <a:spLocks noGrp="1"/>
          </p:cNvSpPr>
          <p:nvPr>
            <p:ph type="dt" sz="half" idx="10"/>
          </p:nvPr>
        </p:nvSpPr>
        <p:spPr/>
        <p:txBody>
          <a:bodyPr/>
          <a:lstStyle/>
          <a:p>
            <a:fld id="{8E36636D-D922-432D-A958-524484B5923D}" type="datetimeFigureOut">
              <a:rPr/>
              <a:pPr/>
              <a:t>3/28/2008</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DF28FB93-0A08-4E7D-8E63-9EFA29F1E093}" type="slidenum">
              <a:rPr/>
              <a:pPr/>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a:pPr/>
              <a:t>3/28/2008</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DF28FB93-0A08-4E7D-8E63-9EFA29F1E093}" type="slidenum">
              <a:rPr/>
              <a:pPr/>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a:pPr/>
              <a:t>3/28/2008</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DF28FB93-0A08-4E7D-8E63-9EFA29F1E093}" type="slidenum">
              <a:rPr/>
              <a:pPr/>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grpSp>
      <p:sp>
        <p:nvSpPr>
          <p:cNvPr id="3" name="Text Placeholder 2"/>
          <p:cNvSpPr>
            <a:spLocks noGrp="1"/>
          </p:cNvSpPr>
          <p:nvPr>
            <p:ph type="body" idx="1"/>
          </p:nvPr>
        </p:nvSpPr>
        <p:spPr>
          <a:xfrm>
            <a:off x="2438400" y="2286000"/>
            <a:ext cx="62484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8E36636D-D922-432D-A958-524484B5923D}" type="datetimeFigureOut">
              <a:rPr/>
              <a:pPr/>
              <a:t>3/28/2008</a:t>
            </a:fld>
            <a:endParaRPr dirty="0"/>
          </a:p>
        </p:txBody>
      </p:sp>
      <p:sp>
        <p:nvSpPr>
          <p:cNvPr id="5" name="Footer Placeholder 4"/>
          <p:cNvSpPr>
            <a:spLocks noGrp="1"/>
          </p:cNvSpPr>
          <p:nvPr>
            <p:ph type="ftr" sz="quarter" idx="3"/>
          </p:nvPr>
        </p:nvSpPr>
        <p:spPr>
          <a:xfrm>
            <a:off x="2438400" y="635635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dirty="0"/>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DF28FB93-0A08-4E7D-8E63-9EFA29F1E093}" type="slidenum">
              <a:rPr/>
              <a:pPr/>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spcBef>
          <a:spcPct val="0"/>
        </a:spcBef>
        <a:buNone/>
        <a:defRPr sz="44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Algorithm" TargetMode="External"/><Relationship Id="rId3" Type="http://schemas.openxmlformats.org/officeDocument/2006/relationships/hyperlink" Target="http://en.wikipedia.org/wiki/Central_processing_unit" TargetMode="External"/><Relationship Id="rId7" Type="http://schemas.openxmlformats.org/officeDocument/2006/relationships/hyperlink" Target="http://en.wikipedia.org/wiki/Embedded_system" TargetMode="External"/><Relationship Id="rId2" Type="http://schemas.openxmlformats.org/officeDocument/2006/relationships/hyperlink" Target="http://en.wikipedia.org/wiki/Data_processing_system" TargetMode="External"/><Relationship Id="rId1" Type="http://schemas.openxmlformats.org/officeDocument/2006/relationships/slideLayout" Target="../slideLayouts/slideLayout2.xml"/><Relationship Id="rId6" Type="http://schemas.openxmlformats.org/officeDocument/2006/relationships/hyperlink" Target="http://en.wikipedia.org/w/index.php?title=Data_counter&amp;action=edit&amp;redlink=1" TargetMode="External"/><Relationship Id="rId11" Type="http://schemas.openxmlformats.org/officeDocument/2006/relationships/hyperlink" Target="http://en.wikipedia.org/wiki/Systolic_array" TargetMode="External"/><Relationship Id="rId5" Type="http://schemas.openxmlformats.org/officeDocument/2006/relationships/hyperlink" Target="http://en.wikipedia.org/w/index.php?title=Auto-sequencing_memory&amp;action=edit&amp;redlink=1" TargetMode="External"/><Relationship Id="rId10" Type="http://schemas.openxmlformats.org/officeDocument/2006/relationships/hyperlink" Target="http://en.wikipedia.org/wiki/Matrix_(math)" TargetMode="External"/><Relationship Id="rId4" Type="http://schemas.openxmlformats.org/officeDocument/2006/relationships/hyperlink" Target="http://en.wikipedia.org/wiki/CPU" TargetMode="External"/><Relationship Id="rId9" Type="http://schemas.openxmlformats.org/officeDocument/2006/relationships/hyperlink" Target="http://en.wikipedia.org/wiki/Matrix_multiplication"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828800" y="4876800"/>
            <a:ext cx="6570722" cy="457200"/>
          </a:xfrm>
        </p:spPr>
        <p:txBody>
          <a:bodyPr>
            <a:noAutofit/>
          </a:bodyPr>
          <a:lstStyle/>
          <a:p>
            <a:r>
              <a:rPr lang="en-US" sz="3600" b="1" dirty="0" err="1" smtClean="0">
                <a:solidFill>
                  <a:schemeClr val="tx1"/>
                </a:solidFill>
              </a:rPr>
              <a:t>Tejas</a:t>
            </a:r>
            <a:r>
              <a:rPr lang="en-US" sz="3600" b="1" dirty="0" smtClean="0">
                <a:solidFill>
                  <a:schemeClr val="tx1"/>
                </a:solidFill>
              </a:rPr>
              <a:t> </a:t>
            </a:r>
            <a:r>
              <a:rPr lang="en-US" sz="3600" b="1" dirty="0" err="1" smtClean="0">
                <a:solidFill>
                  <a:schemeClr val="tx1"/>
                </a:solidFill>
              </a:rPr>
              <a:t>Tapsale</a:t>
            </a:r>
            <a:r>
              <a:rPr lang="en-US" sz="3600" b="1" dirty="0" smtClean="0">
                <a:solidFill>
                  <a:schemeClr val="tx1"/>
                </a:solidFill>
              </a:rPr>
              <a:t>.</a:t>
            </a:r>
            <a:endParaRPr lang="en-US" sz="3600" b="1" dirty="0">
              <a:solidFill>
                <a:schemeClr val="tx1"/>
              </a:solidFill>
            </a:endParaRPr>
          </a:p>
        </p:txBody>
      </p:sp>
      <p:sp>
        <p:nvSpPr>
          <p:cNvPr id="3" name="Title 2"/>
          <p:cNvSpPr>
            <a:spLocks noGrp="1"/>
          </p:cNvSpPr>
          <p:nvPr>
            <p:ph type="ctrTitle"/>
          </p:nvPr>
        </p:nvSpPr>
        <p:spPr>
          <a:xfrm>
            <a:off x="2057400" y="1600200"/>
            <a:ext cx="6553200" cy="1219200"/>
          </a:xfrm>
        </p:spPr>
        <p:txBody>
          <a:bodyPr/>
          <a:lstStyle/>
          <a:p>
            <a:r>
              <a:rPr lang="en-US" dirty="0" smtClean="0"/>
              <a:t>Nash’s Systolic Implementation Of Faddeev’s Algorithm in VHDL.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Circular cells</a:t>
            </a:r>
            <a:endParaRPr lang="en-US" dirty="0"/>
          </a:p>
        </p:txBody>
      </p:sp>
      <p:sp>
        <p:nvSpPr>
          <p:cNvPr id="3" name="Content Placeholder 2"/>
          <p:cNvSpPr>
            <a:spLocks noGrp="1"/>
          </p:cNvSpPr>
          <p:nvPr>
            <p:ph idx="1"/>
          </p:nvPr>
        </p:nvSpPr>
        <p:spPr>
          <a:xfrm>
            <a:off x="1828800" y="1676400"/>
            <a:ext cx="7315200" cy="5181600"/>
          </a:xfrm>
        </p:spPr>
        <p:txBody>
          <a:bodyPr/>
          <a:lstStyle/>
          <a:p>
            <a:r>
              <a:rPr lang="en-US" dirty="0" smtClean="0"/>
              <a:t>In circular cell initiate modification of incoming data row.</a:t>
            </a:r>
          </a:p>
          <a:p>
            <a:r>
              <a:rPr lang="en-US" dirty="0" smtClean="0"/>
              <a:t>This cell generates modification factors, values resulting from computations performed on an incoming entry and the cell’s own stored value.</a:t>
            </a:r>
          </a:p>
          <a:p>
            <a:r>
              <a:rPr lang="en-US" dirty="0" smtClean="0"/>
              <a:t>The modification factors (</a:t>
            </a:r>
            <a:r>
              <a:rPr lang="en-US" dirty="0" err="1" smtClean="0"/>
              <a:t>Cout</a:t>
            </a:r>
            <a:r>
              <a:rPr lang="en-US" dirty="0" smtClean="0"/>
              <a:t>, </a:t>
            </a:r>
            <a:r>
              <a:rPr lang="en-US" dirty="0" err="1" smtClean="0"/>
              <a:t>Sout</a:t>
            </a:r>
            <a:r>
              <a:rPr lang="en-US" dirty="0" smtClean="0"/>
              <a:t>) are then send rightward to meet other entries of the same data row in the square cells.</a:t>
            </a:r>
          </a:p>
          <a:p>
            <a:r>
              <a:rPr lang="en-US" dirty="0" smtClean="0"/>
              <a:t>There, they are used to modify the entries which are subsequently outputted to the next array row.</a:t>
            </a:r>
          </a:p>
          <a:p>
            <a:r>
              <a:rPr lang="en-US" dirty="0" smtClean="0"/>
              <a:t>These cells do Orthogonal </a:t>
            </a:r>
            <a:r>
              <a:rPr lang="en-US" dirty="0" err="1" smtClean="0"/>
              <a:t>triangularization</a:t>
            </a:r>
            <a:r>
              <a:rPr lang="en-US" dirty="0" smtClean="0"/>
              <a:t> on matrix A in first phase and ordinary Gaussian elimination on matrix C in second phase.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Microcode Specification of Circular Cell</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0" y="1676400"/>
            <a:ext cx="4495800" cy="51816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5105400" y="3657600"/>
            <a:ext cx="3810000" cy="2438400"/>
          </a:xfrm>
          <a:prstGeom prst="rect">
            <a:avLst/>
          </a:prstGeom>
          <a:noFill/>
          <a:ln w="9525">
            <a:noFill/>
            <a:miter lim="800000"/>
            <a:headEnd/>
            <a:tailEnd/>
          </a:ln>
        </p:spPr>
      </p:pic>
      <p:sp>
        <p:nvSpPr>
          <p:cNvPr id="5" name="Rectangle 4"/>
          <p:cNvSpPr/>
          <p:nvPr/>
        </p:nvSpPr>
        <p:spPr>
          <a:xfrm>
            <a:off x="4621159" y="1828800"/>
            <a:ext cx="3608441" cy="584775"/>
          </a:xfrm>
          <a:prstGeom prst="rect">
            <a:avLst/>
          </a:prstGeom>
          <a:noFill/>
        </p:spPr>
        <p:txBody>
          <a:bodyPr wrap="square" lIns="91440" tIns="45720" rIns="91440" bIns="45720">
            <a:spAutoFit/>
          </a:bodyPr>
          <a:lstStyle/>
          <a:p>
            <a:pPr algn="ctr"/>
            <a:r>
              <a:rPr lang="en-US" sz="32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a:t>
            </a:r>
            <a:r>
              <a:rPr lang="en-US" sz="32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  First Phase</a:t>
            </a:r>
            <a:endParaRPr lang="en-US" sz="32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6" name="Rectangle 5"/>
          <p:cNvSpPr/>
          <p:nvPr/>
        </p:nvSpPr>
        <p:spPr>
          <a:xfrm>
            <a:off x="5638800" y="2895600"/>
            <a:ext cx="2382255" cy="954107"/>
          </a:xfrm>
          <a:prstGeom prst="rect">
            <a:avLst/>
          </a:prstGeom>
          <a:noFill/>
        </p:spPr>
        <p:txBody>
          <a:bodyPr wrap="square" lIns="91440" tIns="45720" rIns="91440" bIns="45720">
            <a:spAutoFit/>
          </a:bodyPr>
          <a:lstStyle/>
          <a:p>
            <a:pPr algn="ctr"/>
            <a:r>
              <a:rPr lang="en-US" sz="2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Second Phase</a:t>
            </a:r>
          </a:p>
          <a:p>
            <a:pPr algn="ctr"/>
            <a:endParaRPr lang="en-US" sz="28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7" name="Down Arrow 6"/>
          <p:cNvSpPr/>
          <p:nvPr/>
        </p:nvSpPr>
        <p:spPr>
          <a:xfrm>
            <a:off x="8077200" y="32004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4419600" y="190500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Design Architecture of Circular Cell</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1828800" y="1676400"/>
            <a:ext cx="7315200" cy="51816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Square Cells</a:t>
            </a:r>
            <a:endParaRPr lang="en-US" dirty="0"/>
          </a:p>
        </p:txBody>
      </p:sp>
      <p:sp>
        <p:nvSpPr>
          <p:cNvPr id="3" name="Content Placeholder 2"/>
          <p:cNvSpPr>
            <a:spLocks noGrp="1"/>
          </p:cNvSpPr>
          <p:nvPr>
            <p:ph idx="1"/>
          </p:nvPr>
        </p:nvSpPr>
        <p:spPr>
          <a:xfrm>
            <a:off x="1828800" y="1676400"/>
            <a:ext cx="7315200" cy="5181600"/>
          </a:xfrm>
        </p:spPr>
        <p:txBody>
          <a:bodyPr>
            <a:normAutofit fontScale="92500"/>
          </a:bodyPr>
          <a:lstStyle/>
          <a:p>
            <a:r>
              <a:rPr lang="en-US" dirty="0" smtClean="0"/>
              <a:t>In square cell they use modified entries from circular cell (</a:t>
            </a:r>
            <a:r>
              <a:rPr lang="en-US" dirty="0" err="1" smtClean="0"/>
              <a:t>Cin</a:t>
            </a:r>
            <a:r>
              <a:rPr lang="en-US" dirty="0" smtClean="0"/>
              <a:t>, Sin) and subsequently outputted to next array row.</a:t>
            </a:r>
          </a:p>
          <a:p>
            <a:r>
              <a:rPr lang="en-US" dirty="0" smtClean="0"/>
              <a:t>While cells of any given array row are updating a data row and they may also update their own currently stored value.</a:t>
            </a:r>
          </a:p>
          <a:p>
            <a:r>
              <a:rPr lang="en-US" dirty="0" smtClean="0"/>
              <a:t>Here because of the critical timing required for the rightward data stream to reach internal cells at proper moments, the input data flow is fed into array in a skewed order.</a:t>
            </a:r>
          </a:p>
          <a:p>
            <a:r>
              <a:rPr lang="en-US" dirty="0" smtClean="0"/>
              <a:t>After completion, modified X values left in cells constitute elements of a triangularized matrix and it is stored in matrix D.</a:t>
            </a:r>
          </a:p>
          <a:p>
            <a:r>
              <a:rPr lang="en-US" dirty="0" smtClean="0"/>
              <a:t>In first phase It process the data and send </a:t>
            </a:r>
            <a:r>
              <a:rPr lang="en-US" dirty="0" err="1" smtClean="0"/>
              <a:t>Xout</a:t>
            </a:r>
            <a:r>
              <a:rPr lang="en-US" dirty="0" smtClean="0"/>
              <a:t> and stores new value of R where as in second phase it process the data and send new value of </a:t>
            </a:r>
            <a:r>
              <a:rPr lang="en-US" dirty="0" err="1" smtClean="0"/>
              <a:t>Xout</a:t>
            </a:r>
            <a:r>
              <a:rPr lang="en-US" dirty="0" smtClean="0"/>
              <a:t> and it dose not change value of Internal resistor 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Microcode specification of </a:t>
            </a:r>
            <a:r>
              <a:rPr lang="en-US" smtClean="0"/>
              <a:t>Square Cell</a:t>
            </a:r>
            <a:endParaRPr lang="en-US"/>
          </a:p>
        </p:txBody>
      </p:sp>
      <p:pic>
        <p:nvPicPr>
          <p:cNvPr id="3074" name="Picture 2"/>
          <p:cNvPicPr>
            <a:picLocks noGrp="1" noChangeAspect="1" noChangeArrowheads="1"/>
          </p:cNvPicPr>
          <p:nvPr>
            <p:ph idx="1"/>
          </p:nvPr>
        </p:nvPicPr>
        <p:blipFill>
          <a:blip r:embed="rId2" cstate="print"/>
          <a:srcRect/>
          <a:stretch>
            <a:fillRect/>
          </a:stretch>
        </p:blipFill>
        <p:spPr bwMode="auto">
          <a:xfrm>
            <a:off x="1828800" y="1676400"/>
            <a:ext cx="7315200" cy="2514600"/>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1828800" y="4038600"/>
            <a:ext cx="7010400" cy="2590800"/>
          </a:xfrm>
          <a:prstGeom prst="rect">
            <a:avLst/>
          </a:prstGeom>
          <a:noFill/>
          <a:ln w="9525">
            <a:noFill/>
            <a:miter lim="800000"/>
            <a:headEnd/>
            <a:tailEnd/>
          </a:ln>
        </p:spPr>
      </p:pic>
      <p:sp>
        <p:nvSpPr>
          <p:cNvPr id="5" name="Rectangle 4"/>
          <p:cNvSpPr/>
          <p:nvPr/>
        </p:nvSpPr>
        <p:spPr>
          <a:xfrm>
            <a:off x="6858000" y="1905000"/>
            <a:ext cx="2161168" cy="584775"/>
          </a:xfrm>
          <a:prstGeom prst="rect">
            <a:avLst/>
          </a:prstGeom>
          <a:noFill/>
        </p:spPr>
        <p:txBody>
          <a:bodyPr wrap="none" lIns="91440" tIns="45720" rIns="91440" bIns="45720">
            <a:spAutoFit/>
          </a:bodyPr>
          <a:lstStyle/>
          <a:p>
            <a:pPr algn="ctr"/>
            <a:r>
              <a:rPr lang="en-US" sz="32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First Phase</a:t>
            </a:r>
            <a:endParaRPr lang="en-US" sz="32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7" name="Rectangle 6"/>
          <p:cNvSpPr/>
          <p:nvPr/>
        </p:nvSpPr>
        <p:spPr>
          <a:xfrm>
            <a:off x="6629400" y="4191000"/>
            <a:ext cx="2382254" cy="523220"/>
          </a:xfrm>
          <a:prstGeom prst="rect">
            <a:avLst/>
          </a:prstGeom>
          <a:noFill/>
        </p:spPr>
        <p:txBody>
          <a:bodyPr wrap="none" lIns="91440" tIns="45720" rIns="91440" bIns="45720">
            <a:spAutoFit/>
          </a:bodyPr>
          <a:lstStyle/>
          <a:p>
            <a:pPr algn="ctr"/>
            <a:r>
              <a:rPr lang="en-US" sz="28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Second Phase</a:t>
            </a:r>
            <a:endParaRPr lang="en-US" sz="28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Design Architecture of Square Cell</a:t>
            </a:r>
            <a:endParaRPr lang="en-US" dirty="0"/>
          </a:p>
        </p:txBody>
      </p:sp>
      <p:pic>
        <p:nvPicPr>
          <p:cNvPr id="4" name="Content Placeholder 3"/>
          <p:cNvPicPr>
            <a:picLocks noGrp="1"/>
          </p:cNvPicPr>
          <p:nvPr>
            <p:ph idx="1"/>
          </p:nvPr>
        </p:nvPicPr>
        <p:blipFill>
          <a:blip r:embed="rId2" cstate="print"/>
          <a:srcRect/>
          <a:stretch>
            <a:fillRect/>
          </a:stretch>
        </p:blipFill>
        <p:spPr bwMode="auto">
          <a:xfrm>
            <a:off x="1828800" y="1676400"/>
            <a:ext cx="7315200" cy="51816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9600" dirty="0" smtClean="0"/>
              <a:t>   Thank</a:t>
            </a:r>
          </a:p>
          <a:p>
            <a:pPr>
              <a:buNone/>
            </a:pPr>
            <a:r>
              <a:rPr lang="en-US" sz="9600" dirty="0" smtClean="0"/>
              <a:t>    You</a:t>
            </a:r>
            <a:endParaRPr lang="en-US" sz="9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1828800" y="1676400"/>
            <a:ext cx="7315200" cy="5181600"/>
          </a:xfrm>
        </p:spPr>
        <p:txBody>
          <a:bodyPr>
            <a:normAutofit fontScale="77500" lnSpcReduction="20000"/>
          </a:bodyPr>
          <a:lstStyle/>
          <a:p>
            <a:r>
              <a:rPr lang="en-US" dirty="0" smtClean="0"/>
              <a:t>A systolic array is composed of matrix-like rows of data processing units called cells. Data processing units (</a:t>
            </a:r>
            <a:r>
              <a:rPr lang="en-US" dirty="0" smtClean="0">
                <a:hlinkClick r:id="rId2" tooltip="Data processing system"/>
              </a:rPr>
              <a:t>DPUs</a:t>
            </a:r>
            <a:r>
              <a:rPr lang="en-US" dirty="0" smtClean="0"/>
              <a:t>) are similar to </a:t>
            </a:r>
            <a:r>
              <a:rPr lang="en-US" dirty="0" smtClean="0">
                <a:hlinkClick r:id="rId3" tooltip="Central processing unit"/>
              </a:rPr>
              <a:t>central processing units</a:t>
            </a:r>
            <a:r>
              <a:rPr lang="en-US" dirty="0" smtClean="0"/>
              <a:t> (</a:t>
            </a:r>
            <a:r>
              <a:rPr lang="en-US" dirty="0" smtClean="0">
                <a:hlinkClick r:id="rId4" tooltip="CPU"/>
              </a:rPr>
              <a:t>CPU</a:t>
            </a:r>
            <a:r>
              <a:rPr lang="en-US" dirty="0" smtClean="0"/>
              <a:t>)s. Each cell shares the information with its neighbors immediately after processing. The systolic array is often rectangular where data flows across the array between neighbor DPUs, often with different data flowing in different directions. The data streams entering and leaving the ports of the array are generated by </a:t>
            </a:r>
            <a:r>
              <a:rPr lang="en-US" dirty="0" smtClean="0">
                <a:hlinkClick r:id="rId5" tooltip="Auto-sequencing memory (page does not exist)"/>
              </a:rPr>
              <a:t>auto-sequencing memory</a:t>
            </a:r>
            <a:r>
              <a:rPr lang="en-US" dirty="0" smtClean="0"/>
              <a:t> units, ASMs. Each ASM includes a </a:t>
            </a:r>
            <a:r>
              <a:rPr lang="en-US" dirty="0" smtClean="0">
                <a:hlinkClick r:id="rId6" tooltip="Data counter (page does not exist)"/>
              </a:rPr>
              <a:t>data counter</a:t>
            </a:r>
            <a:r>
              <a:rPr lang="en-US" dirty="0" smtClean="0"/>
              <a:t>. In </a:t>
            </a:r>
            <a:r>
              <a:rPr lang="en-US" dirty="0" smtClean="0">
                <a:hlinkClick r:id="rId7" tooltip="Embedded system"/>
              </a:rPr>
              <a:t>embedded systems</a:t>
            </a:r>
            <a:r>
              <a:rPr lang="en-US" dirty="0" smtClean="0"/>
              <a:t> a data stream may also be input from and/or output to an external source.</a:t>
            </a:r>
          </a:p>
          <a:p>
            <a:r>
              <a:rPr lang="en-US" dirty="0" smtClean="0"/>
              <a:t>An example of a systolic </a:t>
            </a:r>
            <a:r>
              <a:rPr lang="en-US" dirty="0" smtClean="0">
                <a:hlinkClick r:id="rId8" tooltip="Algorithm"/>
              </a:rPr>
              <a:t>algorithm</a:t>
            </a:r>
            <a:r>
              <a:rPr lang="en-US" dirty="0" smtClean="0"/>
              <a:t> might be designed for </a:t>
            </a:r>
            <a:r>
              <a:rPr lang="en-US" dirty="0" smtClean="0">
                <a:hlinkClick r:id="rId9" tooltip="Matrix multiplication"/>
              </a:rPr>
              <a:t>matrix multiplication</a:t>
            </a:r>
            <a:r>
              <a:rPr lang="en-US" dirty="0" smtClean="0"/>
              <a:t>. One </a:t>
            </a:r>
            <a:r>
              <a:rPr lang="en-US" dirty="0" smtClean="0">
                <a:hlinkClick r:id="rId10" tooltip="Matrix (math)"/>
              </a:rPr>
              <a:t>matrix</a:t>
            </a:r>
            <a:r>
              <a:rPr lang="en-US" dirty="0" smtClean="0"/>
              <a:t> is fed in a row at a time from the top of the array and is passed down the array, the other matrix is fed in a column at a time from the left hand side of the array and passes from left to right. Dummy values are then passed in until each processor has seen one whole row and one whole column. At this point, the result of the multiplication is stored in the array and can now be output a row or a column at a time, flowing down or across the array.</a:t>
            </a:r>
            <a:r>
              <a:rPr lang="en-US" baseline="30000" dirty="0" smtClean="0">
                <a:hlinkClick r:id="rId11"/>
              </a:rPr>
              <a:t>[2]</a:t>
            </a:r>
            <a:endParaRPr lang="en-US" dirty="0" smtClean="0"/>
          </a:p>
          <a:p>
            <a:r>
              <a:rPr lang="en-US" b="1" dirty="0" smtClean="0"/>
              <a:t>Advantages and Disadvantages</a:t>
            </a:r>
          </a:p>
          <a:p>
            <a:pPr>
              <a:buNone/>
            </a:pPr>
            <a:r>
              <a:rPr lang="en-US" dirty="0" smtClean="0"/>
              <a:t>    Pros :-Faster, Scalable.</a:t>
            </a:r>
          </a:p>
          <a:p>
            <a:pPr>
              <a:buNone/>
            </a:pPr>
            <a:r>
              <a:rPr lang="en-US" dirty="0" smtClean="0"/>
              <a:t>   Cons :-Expensive, Highly specialized for particular applications, Difficult to build.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Systolic Array</a:t>
            </a:r>
            <a:endParaRPr lang="en-US" dirty="0"/>
          </a:p>
        </p:txBody>
      </p:sp>
      <p:pic>
        <p:nvPicPr>
          <p:cNvPr id="4" name="Content Placeholder 3" descr="Systolic_array.jpg"/>
          <p:cNvPicPr>
            <a:picLocks noGrp="1" noChangeAspect="1"/>
          </p:cNvPicPr>
          <p:nvPr>
            <p:ph idx="1"/>
          </p:nvPr>
        </p:nvPicPr>
        <p:blipFill>
          <a:blip r:embed="rId2" cstate="print"/>
          <a:stretch>
            <a:fillRect/>
          </a:stretch>
        </p:blipFill>
        <p:spPr>
          <a:xfrm>
            <a:off x="2819400" y="2286000"/>
            <a:ext cx="5257800" cy="4038599"/>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Faddeev’s Algorithm</a:t>
            </a:r>
            <a:endParaRPr lang="en-US" dirty="0"/>
          </a:p>
        </p:txBody>
      </p:sp>
      <p:sp>
        <p:nvSpPr>
          <p:cNvPr id="3" name="Content Placeholder 2"/>
          <p:cNvSpPr>
            <a:spLocks noGrp="1"/>
          </p:cNvSpPr>
          <p:nvPr>
            <p:ph idx="1"/>
          </p:nvPr>
        </p:nvSpPr>
        <p:spPr>
          <a:xfrm>
            <a:off x="1828800" y="1676400"/>
            <a:ext cx="7315200" cy="5181600"/>
          </a:xfrm>
        </p:spPr>
        <p:txBody>
          <a:bodyPr>
            <a:normAutofit fontScale="85000" lnSpcReduction="20000"/>
          </a:bodyPr>
          <a:lstStyle/>
          <a:p>
            <a:r>
              <a:rPr lang="en-US" dirty="0" smtClean="0"/>
              <a:t>The matrix version of the </a:t>
            </a:r>
            <a:r>
              <a:rPr lang="en-US" dirty="0" err="1" smtClean="0"/>
              <a:t>faddeev</a:t>
            </a:r>
            <a:r>
              <a:rPr lang="en-US" dirty="0" smtClean="0"/>
              <a:t> algorithm evaluates the expression CX+D subject to the condition AX=B, where A, B, C, D are given matrices, X is a column vector, and A is of full rank. The algorithm can be expressed by representing the data as the extended matrix. </a:t>
            </a:r>
          </a:p>
          <a:p>
            <a:endParaRPr lang="en-US" dirty="0" smtClean="0"/>
          </a:p>
          <a:p>
            <a:endParaRPr lang="en-US" dirty="0" smtClean="0"/>
          </a:p>
          <a:p>
            <a:endParaRPr lang="en-US" dirty="0" smtClean="0"/>
          </a:p>
          <a:p>
            <a:r>
              <a:rPr lang="en-US" dirty="0" smtClean="0"/>
              <a:t>Several matrix operation are possible by selecting specification entries for matrices A, B, C and D. Following figure shown such alternatives, which include matrix multiplication/addition, matrix inversion and solution of linear system of equations. </a:t>
            </a:r>
          </a:p>
          <a:p>
            <a:endParaRPr lang="en-US" dirty="0" smtClean="0"/>
          </a:p>
          <a:p>
            <a:endParaRPr lang="en-US" dirty="0" smtClean="0"/>
          </a:p>
          <a:p>
            <a:pPr>
              <a:buNone/>
            </a:pPr>
            <a:r>
              <a:rPr lang="en-US" dirty="0" smtClean="0"/>
              <a:t>      </a:t>
            </a:r>
          </a:p>
          <a:p>
            <a:pPr>
              <a:buNone/>
            </a:pPr>
            <a:endParaRPr lang="en-US" dirty="0" smtClean="0"/>
          </a:p>
          <a:p>
            <a:pPr>
              <a:buNone/>
            </a:pPr>
            <a:endParaRPr lang="en-US" dirty="0"/>
          </a:p>
        </p:txBody>
      </p:sp>
      <p:pic>
        <p:nvPicPr>
          <p:cNvPr id="1030" name="Picture 6"/>
          <p:cNvPicPr>
            <a:picLocks noChangeAspect="1" noChangeArrowheads="1"/>
          </p:cNvPicPr>
          <p:nvPr/>
        </p:nvPicPr>
        <p:blipFill>
          <a:blip r:embed="rId2" cstate="print"/>
          <a:srcRect/>
          <a:stretch>
            <a:fillRect/>
          </a:stretch>
        </p:blipFill>
        <p:spPr bwMode="auto">
          <a:xfrm>
            <a:off x="4191000" y="3200400"/>
            <a:ext cx="2019300" cy="10953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matrix operation available with </a:t>
            </a:r>
            <a:r>
              <a:rPr lang="en-US" dirty="0" err="1" smtClean="0"/>
              <a:t>Faddeevs</a:t>
            </a:r>
            <a:r>
              <a:rPr lang="en-US" dirty="0" smtClean="0"/>
              <a:t> Algorithm</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489504" y="2286000"/>
            <a:ext cx="6146191" cy="384016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Formulation</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828800" y="1676400"/>
            <a:ext cx="7315200" cy="4876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 </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828800" y="1676400"/>
            <a:ext cx="7315200" cy="5181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Nash’s </a:t>
            </a:r>
            <a:r>
              <a:rPr lang="en-US" dirty="0" smtClean="0"/>
              <a:t>Implementation</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828800" y="1676400"/>
            <a:ext cx="7315200" cy="5181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a:t>
            </a:r>
            <a:endParaRPr lang="en-US" dirty="0"/>
          </a:p>
        </p:txBody>
      </p:sp>
      <p:sp>
        <p:nvSpPr>
          <p:cNvPr id="3" name="Content Placeholder 2"/>
          <p:cNvSpPr>
            <a:spLocks noGrp="1"/>
          </p:cNvSpPr>
          <p:nvPr>
            <p:ph idx="1"/>
          </p:nvPr>
        </p:nvSpPr>
        <p:spPr>
          <a:xfrm>
            <a:off x="1828800" y="1676400"/>
            <a:ext cx="7315200" cy="5181600"/>
          </a:xfrm>
        </p:spPr>
        <p:txBody>
          <a:bodyPr/>
          <a:lstStyle/>
          <a:p>
            <a:r>
              <a:rPr lang="en-US" dirty="0" smtClean="0"/>
              <a:t>This algorithm can be divide in to two-phase:</a:t>
            </a:r>
          </a:p>
          <a:p>
            <a:r>
              <a:rPr lang="en-US" b="1" u="sng" dirty="0" smtClean="0"/>
              <a:t>First Phase</a:t>
            </a:r>
            <a:r>
              <a:rPr lang="en-US" dirty="0" smtClean="0"/>
              <a:t>:- Matrix A is triangularized by a series of given rotations (simultaneously applied to B) </a:t>
            </a:r>
          </a:p>
          <a:p>
            <a:r>
              <a:rPr lang="en-US" b="1" u="sng" dirty="0" smtClean="0"/>
              <a:t>Second Phase</a:t>
            </a:r>
            <a:r>
              <a:rPr lang="en-US" dirty="0" smtClean="0"/>
              <a:t>:-  The diagonal elements of the resulting triangular matrix are used as pivoting elements in the Gaussian elimination procedure on C and D. Where columns of C will be zeroed out and D will become the result.</a:t>
            </a:r>
          </a:p>
          <a:p>
            <a:r>
              <a:rPr lang="en-US" dirty="0" smtClean="0"/>
              <a:t>In Nash’s systolic implementation consists of two types of cells Circular cell and Square cell.</a:t>
            </a:r>
            <a:endParaRPr lang="en-US" dirty="0"/>
          </a:p>
        </p:txBody>
      </p:sp>
    </p:spTree>
  </p:cSld>
  <p:clrMapOvr>
    <a:masterClrMapping/>
  </p:clrMapOvr>
</p:sld>
</file>

<file path=ppt/theme/theme1.xml><?xml version="1.0" encoding="utf-8"?>
<a:theme xmlns:a="http://schemas.openxmlformats.org/drawingml/2006/main" name="Theme_Mod_theme">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Theme_Mod_theme</Template>
  <TotalTime>324</TotalTime>
  <Words>517</Words>
  <Application>Microsoft Office PowerPoint</Application>
  <PresentationFormat>On-screen Show (4:3)</PresentationFormat>
  <Paragraphs>49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Theme_Mod_theme</vt:lpstr>
      <vt:lpstr>Nash’s Systolic Implementation Of Faddeev’s Algorithm in VHDL.</vt:lpstr>
      <vt:lpstr>Introduction </vt:lpstr>
      <vt:lpstr>Systolic Array</vt:lpstr>
      <vt:lpstr>Faddeev’s Algorithm</vt:lpstr>
      <vt:lpstr>Example of matrix operation available with Faddeevs Algorithm</vt:lpstr>
      <vt:lpstr>Problem Formulation</vt:lpstr>
      <vt:lpstr>Result </vt:lpstr>
      <vt:lpstr>Nash’s Implementation</vt:lpstr>
      <vt:lpstr>Working </vt:lpstr>
      <vt:lpstr>Circular cells</vt:lpstr>
      <vt:lpstr>Microcode Specification of Circular Cell</vt:lpstr>
      <vt:lpstr>Design Architecture of Circular Cell</vt:lpstr>
      <vt:lpstr>Square Cells</vt:lpstr>
      <vt:lpstr>Microcode specification of Square Cell</vt:lpstr>
      <vt:lpstr>Design Architecture of Square Cell</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Nash’s Systolic Implementation Of Faddeev’s Algorithm.</dc:title>
  <dc:creator>Tejas</dc:creator>
  <cp:lastModifiedBy>Tejas</cp:lastModifiedBy>
  <cp:revision>41</cp:revision>
  <dcterms:created xsi:type="dcterms:W3CDTF">2012-06-14T00:23:56Z</dcterms:created>
  <dcterms:modified xsi:type="dcterms:W3CDTF">2012-06-14T22:42:37Z</dcterms:modified>
</cp:coreProperties>
</file>